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753600" cy="7315200"/>
  <p:notesSz cx="6858000" cy="9144000"/>
  <p:embeddedFontLst>
    <p:embeddedFont>
      <p:font typeface="Martel Sans Heavy" charset="1" panose="00000A00000000000000"/>
      <p:regular r:id="rId24"/>
    </p:embeddedFont>
    <p:embeddedFont>
      <p:font typeface="Martel Sans" charset="1" panose="00000500000000000000"/>
      <p:regular r:id="rId25"/>
    </p:embeddedFont>
    <p:embeddedFont>
      <p:font typeface="Nunito Sans" charset="1" panose="00000500000000000000"/>
      <p:regular r:id="rId26"/>
    </p:embeddedFont>
    <p:embeddedFont>
      <p:font typeface="Nunito Sans Bold" charset="1" panose="00000800000000000000"/>
      <p:regular r:id="rId27"/>
    </p:embeddedFont>
    <p:embeddedFont>
      <p:font typeface="Montserrat Classic" charset="1" panose="00000500000000000000"/>
      <p:regular r:id="rId28"/>
    </p:embeddedFont>
    <p:embeddedFont>
      <p:font typeface="Pathway Gothic One" charset="1" panose="02000506050000020004"/>
      <p:regular r:id="rId29"/>
    </p:embeddedFont>
    <p:embeddedFont>
      <p:font typeface="Poppins Bold" charset="1" panose="00000800000000000000"/>
      <p:regular r:id="rId30"/>
    </p:embeddedFont>
    <p:embeddedFont>
      <p:font typeface="Montserrat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9.png" Type="http://schemas.openxmlformats.org/officeDocument/2006/relationships/image"/><Relationship Id="rId6" Target="../media/image29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9.png" Type="http://schemas.openxmlformats.org/officeDocument/2006/relationships/image"/><Relationship Id="rId6" Target="../media/image1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9.pn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9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9.pn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9.pn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18" Target="../media/image50.png" Type="http://schemas.openxmlformats.org/officeDocument/2006/relationships/image"/><Relationship Id="rId19" Target="../media/image51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21.png" Type="http://schemas.openxmlformats.org/officeDocument/2006/relationships/image"/><Relationship Id="rId7" Target="../media/image19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2.jpeg" Type="http://schemas.openxmlformats.org/officeDocument/2006/relationships/image"/><Relationship Id="rId20" Target="../media/image9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19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9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9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9.png" Type="http://schemas.openxmlformats.org/officeDocument/2006/relationships/image"/><Relationship Id="rId6" Target="../media/image26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9.png" Type="http://schemas.openxmlformats.org/officeDocument/2006/relationships/image"/><Relationship Id="rId6" Target="../media/image27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6" y="-10951"/>
            <a:ext cx="9779152" cy="7337102"/>
            <a:chOff x="0" y="0"/>
            <a:chExt cx="13038869" cy="97828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5599" t="0" r="5599" b="0"/>
            <a:stretch>
              <a:fillRect/>
            </a:stretch>
          </p:blipFill>
          <p:spPr>
            <a:xfrm flipH="false" flipV="false">
              <a:off x="0" y="0"/>
              <a:ext cx="13038869" cy="97828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5312" y="1396055"/>
            <a:ext cx="6682996" cy="4913046"/>
          </a:xfrm>
          <a:custGeom>
            <a:avLst/>
            <a:gdLst/>
            <a:ahLst/>
            <a:cxnLst/>
            <a:rect r="r" b="b" t="t" l="l"/>
            <a:pathLst>
              <a:path h="4913046" w="6682996">
                <a:moveTo>
                  <a:pt x="0" y="0"/>
                </a:moveTo>
                <a:lnTo>
                  <a:pt x="6682996" y="0"/>
                </a:lnTo>
                <a:lnTo>
                  <a:pt x="6682996" y="4913046"/>
                </a:lnTo>
                <a:lnTo>
                  <a:pt x="0" y="491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098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Desenvolvido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1483" y="341784"/>
            <a:ext cx="1132109" cy="959557"/>
          </a:xfrm>
          <a:custGeom>
            <a:avLst/>
            <a:gdLst/>
            <a:ahLst/>
            <a:cxnLst/>
            <a:rect r="r" b="b" t="t" l="l"/>
            <a:pathLst>
              <a:path h="959557" w="1132109">
                <a:moveTo>
                  <a:pt x="0" y="0"/>
                </a:moveTo>
                <a:lnTo>
                  <a:pt x="1132109" y="0"/>
                </a:lnTo>
                <a:lnTo>
                  <a:pt x="1132109" y="959557"/>
                </a:lnTo>
                <a:lnTo>
                  <a:pt x="0" y="959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6" y="-10951"/>
            <a:ext cx="9779152" cy="7337102"/>
            <a:chOff x="0" y="0"/>
            <a:chExt cx="13038869" cy="97828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5599" t="0" r="5599" b="0"/>
            <a:stretch>
              <a:fillRect/>
            </a:stretch>
          </p:blipFill>
          <p:spPr>
            <a:xfrm flipH="false" flipV="false">
              <a:off x="0" y="0"/>
              <a:ext cx="13038869" cy="97828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1483" y="341784"/>
            <a:ext cx="1132109" cy="959557"/>
          </a:xfrm>
          <a:custGeom>
            <a:avLst/>
            <a:gdLst/>
            <a:ahLst/>
            <a:cxnLst/>
            <a:rect r="r" b="b" t="t" l="l"/>
            <a:pathLst>
              <a:path h="959557" w="1132109">
                <a:moveTo>
                  <a:pt x="0" y="0"/>
                </a:moveTo>
                <a:lnTo>
                  <a:pt x="1132109" y="0"/>
                </a:lnTo>
                <a:lnTo>
                  <a:pt x="1132109" y="959557"/>
                </a:lnTo>
                <a:lnTo>
                  <a:pt x="0" y="959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0854" y="1398409"/>
            <a:ext cx="6681910" cy="4968332"/>
          </a:xfrm>
          <a:custGeom>
            <a:avLst/>
            <a:gdLst/>
            <a:ahLst/>
            <a:cxnLst/>
            <a:rect r="r" b="b" t="t" l="l"/>
            <a:pathLst>
              <a:path h="4968332" w="6681910">
                <a:moveTo>
                  <a:pt x="0" y="0"/>
                </a:moveTo>
                <a:lnTo>
                  <a:pt x="6681909" y="0"/>
                </a:lnTo>
                <a:lnTo>
                  <a:pt x="6681909" y="4968332"/>
                </a:lnTo>
                <a:lnTo>
                  <a:pt x="0" y="4968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098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Desenvolvido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t="0" r="-628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8427" y="6706814"/>
            <a:ext cx="9970455" cy="407268"/>
            <a:chOff x="0" y="0"/>
            <a:chExt cx="13293940" cy="5430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93940" cy="69967"/>
            </a:xfrm>
            <a:prstGeom prst="rect">
              <a:avLst/>
            </a:pr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20997" y="253676"/>
              <a:ext cx="11251945" cy="289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19"/>
                </a:lnSpc>
              </a:pPr>
              <a:r>
                <a:rPr lang="en-US" sz="1299" spc="103">
                  <a:solidFill>
                    <a:srgbClr val="D9DFDB"/>
                  </a:solidFill>
                  <a:latin typeface="Montserrat Classic"/>
                </a:rPr>
                <a:t>Milcheur Law 2020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4287" y="34178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6565" y="3062316"/>
            <a:ext cx="7560471" cy="2822319"/>
          </a:xfrm>
          <a:custGeom>
            <a:avLst/>
            <a:gdLst/>
            <a:ahLst/>
            <a:cxnLst/>
            <a:rect r="r" b="b" t="t" l="l"/>
            <a:pathLst>
              <a:path h="2822319" w="7560471">
                <a:moveTo>
                  <a:pt x="0" y="0"/>
                </a:moveTo>
                <a:lnTo>
                  <a:pt x="7560470" y="0"/>
                </a:lnTo>
                <a:lnTo>
                  <a:pt x="7560470" y="2822318"/>
                </a:lnTo>
                <a:lnTo>
                  <a:pt x="0" y="2822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046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6565" y="1810927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F2F1F2"/>
                </a:solidFill>
                <a:latin typeface="Nunito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8899" y="1881975"/>
            <a:ext cx="6153972" cy="60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F2F1F2"/>
                </a:solidFill>
                <a:latin typeface="Nunito Sans"/>
              </a:rPr>
              <a:t>Login / Acesso ao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t="0" r="-628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8427" y="6706814"/>
            <a:ext cx="9970455" cy="407268"/>
            <a:chOff x="0" y="0"/>
            <a:chExt cx="13293940" cy="5430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93940" cy="69967"/>
            </a:xfrm>
            <a:prstGeom prst="rect">
              <a:avLst/>
            </a:pr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20997" y="253676"/>
              <a:ext cx="11251945" cy="289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19"/>
                </a:lnSpc>
              </a:pPr>
              <a:r>
                <a:rPr lang="en-US" sz="1299" spc="103">
                  <a:solidFill>
                    <a:srgbClr val="D9DFDB"/>
                  </a:solidFill>
                  <a:latin typeface="Montserrat Classic"/>
                </a:rPr>
                <a:t>Milcheur Law 2020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4287" y="34178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613" y="2914407"/>
            <a:ext cx="7622375" cy="3197042"/>
          </a:xfrm>
          <a:custGeom>
            <a:avLst/>
            <a:gdLst/>
            <a:ahLst/>
            <a:cxnLst/>
            <a:rect r="r" b="b" t="t" l="l"/>
            <a:pathLst>
              <a:path h="3197042" w="7622375">
                <a:moveTo>
                  <a:pt x="0" y="0"/>
                </a:moveTo>
                <a:lnTo>
                  <a:pt x="7622374" y="0"/>
                </a:lnTo>
                <a:lnTo>
                  <a:pt x="7622374" y="3197041"/>
                </a:lnTo>
                <a:lnTo>
                  <a:pt x="0" y="3197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046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8943" y="1810927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F2F1F2"/>
                </a:solidFill>
                <a:latin typeface="Nunito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5021" y="1881975"/>
            <a:ext cx="6633918" cy="60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F2F1F2"/>
                </a:solidFill>
                <a:latin typeface="Nunito Sans"/>
              </a:rPr>
              <a:t>Cadastro Campus/ Curso/ Disciplina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t="0" r="-628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8427" y="6706814"/>
            <a:ext cx="9970455" cy="407268"/>
            <a:chOff x="0" y="0"/>
            <a:chExt cx="13293940" cy="5430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93940" cy="69967"/>
            </a:xfrm>
            <a:prstGeom prst="rect">
              <a:avLst/>
            </a:pr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20997" y="253676"/>
              <a:ext cx="11251945" cy="289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19"/>
                </a:lnSpc>
              </a:pPr>
              <a:r>
                <a:rPr lang="en-US" sz="1299" spc="103">
                  <a:solidFill>
                    <a:srgbClr val="D9DFDB"/>
                  </a:solidFill>
                  <a:latin typeface="Montserrat Classic"/>
                </a:rPr>
                <a:t>Milcheur Law 2020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4287" y="34178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2501" y="2656423"/>
            <a:ext cx="5608598" cy="3713009"/>
          </a:xfrm>
          <a:custGeom>
            <a:avLst/>
            <a:gdLst/>
            <a:ahLst/>
            <a:cxnLst/>
            <a:rect r="r" b="b" t="t" l="l"/>
            <a:pathLst>
              <a:path h="3713009" w="5608598">
                <a:moveTo>
                  <a:pt x="0" y="0"/>
                </a:moveTo>
                <a:lnTo>
                  <a:pt x="5608598" y="0"/>
                </a:lnTo>
                <a:lnTo>
                  <a:pt x="5608598" y="3713009"/>
                </a:lnTo>
                <a:lnTo>
                  <a:pt x="0" y="3713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046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6565" y="1810927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F2F1F2"/>
                </a:solidFill>
                <a:latin typeface="Nunito Sa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8899" y="1881975"/>
            <a:ext cx="6153972" cy="60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F2F1F2"/>
                </a:solidFill>
                <a:latin typeface="Nunito Sans"/>
              </a:rPr>
              <a:t>Cadastro de Pergunta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t="0" r="-628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8427" y="6706814"/>
            <a:ext cx="9970455" cy="407268"/>
            <a:chOff x="0" y="0"/>
            <a:chExt cx="13293940" cy="54302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93940" cy="69967"/>
            </a:xfrm>
            <a:prstGeom prst="rect">
              <a:avLst/>
            </a:pr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20997" y="253676"/>
              <a:ext cx="11251945" cy="289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19"/>
                </a:lnSpc>
              </a:pPr>
              <a:r>
                <a:rPr lang="en-US" sz="1299" spc="103">
                  <a:solidFill>
                    <a:srgbClr val="D9DFDB"/>
                  </a:solidFill>
                  <a:latin typeface="Montserrat Classic"/>
                </a:rPr>
                <a:t>Milcheur Law 2020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4287" y="34178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8349" y="2659168"/>
            <a:ext cx="4850247" cy="3707519"/>
          </a:xfrm>
          <a:custGeom>
            <a:avLst/>
            <a:gdLst/>
            <a:ahLst/>
            <a:cxnLst/>
            <a:rect r="r" b="b" t="t" l="l"/>
            <a:pathLst>
              <a:path h="3707519" w="4850247">
                <a:moveTo>
                  <a:pt x="0" y="0"/>
                </a:moveTo>
                <a:lnTo>
                  <a:pt x="4850247" y="0"/>
                </a:lnTo>
                <a:lnTo>
                  <a:pt x="4850247" y="3707519"/>
                </a:lnTo>
                <a:lnTo>
                  <a:pt x="0" y="3707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3046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6565" y="1810927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F2F1F2"/>
                </a:solidFill>
                <a:latin typeface="Nunito Sa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8899" y="1881975"/>
            <a:ext cx="6153972" cy="60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199">
                <a:solidFill>
                  <a:srgbClr val="F2F1F2"/>
                </a:solidFill>
                <a:latin typeface="Nunito Sans"/>
              </a:rPr>
              <a:t>Cadastro de usuário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4118" y="1534918"/>
            <a:ext cx="4245364" cy="4245364"/>
          </a:xfrm>
          <a:custGeom>
            <a:avLst/>
            <a:gdLst/>
            <a:ahLst/>
            <a:cxnLst/>
            <a:rect r="r" b="b" t="t" l="l"/>
            <a:pathLst>
              <a:path h="4245364" w="4245364">
                <a:moveTo>
                  <a:pt x="0" y="0"/>
                </a:moveTo>
                <a:lnTo>
                  <a:pt x="4245364" y="0"/>
                </a:lnTo>
                <a:lnTo>
                  <a:pt x="4245364" y="4245364"/>
                </a:lnTo>
                <a:lnTo>
                  <a:pt x="0" y="424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87676" y="2268476"/>
            <a:ext cx="2778248" cy="277824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95067" y="2375867"/>
            <a:ext cx="2563466" cy="256346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886980" y="2049780"/>
            <a:ext cx="686421" cy="68642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468058" y="3408998"/>
            <a:ext cx="686421" cy="68642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994371" y="4730115"/>
            <a:ext cx="686421" cy="68642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206158" y="2049780"/>
            <a:ext cx="686421" cy="68642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608647" y="3408998"/>
            <a:ext cx="686421" cy="68642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63987" y="4730115"/>
            <a:ext cx="686421" cy="68642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951343" y="3329603"/>
            <a:ext cx="1850914" cy="765816"/>
          </a:xfrm>
          <a:custGeom>
            <a:avLst/>
            <a:gdLst/>
            <a:ahLst/>
            <a:cxnLst/>
            <a:rect r="r" b="b" t="t" l="l"/>
            <a:pathLst>
              <a:path h="765816" w="1850914">
                <a:moveTo>
                  <a:pt x="0" y="0"/>
                </a:moveTo>
                <a:lnTo>
                  <a:pt x="1850914" y="0"/>
                </a:lnTo>
                <a:lnTo>
                  <a:pt x="1850914" y="765815"/>
                </a:lnTo>
                <a:lnTo>
                  <a:pt x="0" y="76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5428" y="116139"/>
            <a:ext cx="1532175" cy="1298646"/>
          </a:xfrm>
          <a:custGeom>
            <a:avLst/>
            <a:gdLst/>
            <a:ahLst/>
            <a:cxnLst/>
            <a:rect r="r" b="b" t="t" l="l"/>
            <a:pathLst>
              <a:path h="1298646" w="1532175">
                <a:moveTo>
                  <a:pt x="0" y="0"/>
                </a:moveTo>
                <a:lnTo>
                  <a:pt x="1532175" y="0"/>
                </a:lnTo>
                <a:lnTo>
                  <a:pt x="1532175" y="1298646"/>
                </a:lnTo>
                <a:lnTo>
                  <a:pt x="0" y="129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44203" y="3532823"/>
            <a:ext cx="523009" cy="431482"/>
          </a:xfrm>
          <a:custGeom>
            <a:avLst/>
            <a:gdLst/>
            <a:ahLst/>
            <a:cxnLst/>
            <a:rect r="r" b="b" t="t" l="l"/>
            <a:pathLst>
              <a:path h="431482" w="523009">
                <a:moveTo>
                  <a:pt x="0" y="0"/>
                </a:moveTo>
                <a:lnTo>
                  <a:pt x="523009" y="0"/>
                </a:lnTo>
                <a:lnTo>
                  <a:pt x="523009" y="431482"/>
                </a:lnTo>
                <a:lnTo>
                  <a:pt x="0" y="431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320704" y="2138031"/>
            <a:ext cx="457329" cy="470867"/>
          </a:xfrm>
          <a:custGeom>
            <a:avLst/>
            <a:gdLst/>
            <a:ahLst/>
            <a:cxnLst/>
            <a:rect r="r" b="b" t="t" l="l"/>
            <a:pathLst>
              <a:path h="470867" w="457329">
                <a:moveTo>
                  <a:pt x="0" y="0"/>
                </a:moveTo>
                <a:lnTo>
                  <a:pt x="457329" y="0"/>
                </a:lnTo>
                <a:lnTo>
                  <a:pt x="457329" y="470867"/>
                </a:lnTo>
                <a:lnTo>
                  <a:pt x="0" y="470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82141" y="4848269"/>
            <a:ext cx="450113" cy="450113"/>
          </a:xfrm>
          <a:custGeom>
            <a:avLst/>
            <a:gdLst/>
            <a:ahLst/>
            <a:cxnLst/>
            <a:rect r="r" b="b" t="t" l="l"/>
            <a:pathLst>
              <a:path h="450113" w="450113">
                <a:moveTo>
                  <a:pt x="0" y="0"/>
                </a:moveTo>
                <a:lnTo>
                  <a:pt x="450113" y="0"/>
                </a:lnTo>
                <a:lnTo>
                  <a:pt x="450113" y="450113"/>
                </a:lnTo>
                <a:lnTo>
                  <a:pt x="0" y="450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84896" y="4820323"/>
            <a:ext cx="505372" cy="506004"/>
          </a:xfrm>
          <a:custGeom>
            <a:avLst/>
            <a:gdLst/>
            <a:ahLst/>
            <a:cxnLst/>
            <a:rect r="r" b="b" t="t" l="l"/>
            <a:pathLst>
              <a:path h="506004" w="505372">
                <a:moveTo>
                  <a:pt x="0" y="0"/>
                </a:moveTo>
                <a:lnTo>
                  <a:pt x="505371" y="0"/>
                </a:lnTo>
                <a:lnTo>
                  <a:pt x="505371" y="506004"/>
                </a:lnTo>
                <a:lnTo>
                  <a:pt x="0" y="506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666495" y="3464858"/>
            <a:ext cx="570723" cy="570009"/>
          </a:xfrm>
          <a:custGeom>
            <a:avLst/>
            <a:gdLst/>
            <a:ahLst/>
            <a:cxnLst/>
            <a:rect r="r" b="b" t="t" l="l"/>
            <a:pathLst>
              <a:path h="570009" w="570723">
                <a:moveTo>
                  <a:pt x="0" y="0"/>
                </a:moveTo>
                <a:lnTo>
                  <a:pt x="570723" y="0"/>
                </a:lnTo>
                <a:lnTo>
                  <a:pt x="570723" y="570009"/>
                </a:lnTo>
                <a:lnTo>
                  <a:pt x="0" y="570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2994371" y="2080366"/>
            <a:ext cx="496442" cy="591003"/>
          </a:xfrm>
          <a:custGeom>
            <a:avLst/>
            <a:gdLst/>
            <a:ahLst/>
            <a:cxnLst/>
            <a:rect r="r" b="b" t="t" l="l"/>
            <a:pathLst>
              <a:path h="591003" w="496442">
                <a:moveTo>
                  <a:pt x="0" y="0"/>
                </a:moveTo>
                <a:lnTo>
                  <a:pt x="496442" y="0"/>
                </a:lnTo>
                <a:lnTo>
                  <a:pt x="496442" y="591002"/>
                </a:lnTo>
                <a:lnTo>
                  <a:pt x="0" y="5910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3735562" y="522738"/>
            <a:ext cx="2613273" cy="5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724">
                <a:solidFill>
                  <a:srgbClr val="203965"/>
                </a:solidFill>
                <a:latin typeface="Nunito Sans Bold"/>
              </a:rPr>
              <a:t>Conclusão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6228" y="1864995"/>
            <a:ext cx="1932165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INTERATIVIDADE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1520" y="2135505"/>
            <a:ext cx="193216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Ambiente Interativo e Focado</a:t>
            </a:r>
          </a:p>
          <a:p>
            <a:pPr algn="r">
              <a:lnSpc>
                <a:spcPts val="192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14090" y="4586288"/>
            <a:ext cx="1349595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EFICIÊNCIA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1520" y="4853940"/>
            <a:ext cx="193216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Economia de Tempo</a:t>
            </a:r>
          </a:p>
          <a:p>
            <a:pPr algn="r">
              <a:lnSpc>
                <a:spcPts val="192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71613" y="3274695"/>
            <a:ext cx="1708560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COMUNIDADE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8008" y="3494723"/>
            <a:ext cx="193216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 Conhecimento Compartilhado</a:t>
            </a:r>
          </a:p>
          <a:p>
            <a:pPr algn="r">
              <a:lnSpc>
                <a:spcPts val="192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7089915" y="1896096"/>
            <a:ext cx="1168620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ANÁLISE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89915" y="2135505"/>
            <a:ext cx="193216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Análise das Necessidades dos Usuários</a:t>
            </a:r>
          </a:p>
          <a:p>
            <a:pPr algn="l">
              <a:lnSpc>
                <a:spcPts val="192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7473427" y="3222923"/>
            <a:ext cx="1738556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ABRANGÊNCIA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473427" y="3494723"/>
            <a:ext cx="193216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Funcionalidades Abrangentes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85207" y="4623435"/>
            <a:ext cx="1349595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800">
                <a:solidFill>
                  <a:srgbClr val="000000"/>
                </a:solidFill>
                <a:latin typeface="Nunito Sans Bold"/>
              </a:rPr>
              <a:t>REALISMO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89915" y="4853940"/>
            <a:ext cx="193216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200">
                <a:solidFill>
                  <a:srgbClr val="000000"/>
                </a:solidFill>
                <a:latin typeface="Nunito Sans"/>
              </a:rPr>
              <a:t>Desenvolvimento Baseado em Experiência Real </a:t>
            </a:r>
          </a:p>
          <a:p>
            <a:pPr algn="l">
              <a:lnSpc>
                <a:spcPts val="192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7" t="0" r="-8171" b="-114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271843" y="177004"/>
            <a:ext cx="13083017" cy="13083017"/>
          </a:xfrm>
          <a:custGeom>
            <a:avLst/>
            <a:gdLst/>
            <a:ahLst/>
            <a:cxnLst/>
            <a:rect r="r" b="b" t="t" l="l"/>
            <a:pathLst>
              <a:path h="13083017" w="13083017">
                <a:moveTo>
                  <a:pt x="0" y="0"/>
                </a:moveTo>
                <a:lnTo>
                  <a:pt x="13083017" y="0"/>
                </a:lnTo>
                <a:lnTo>
                  <a:pt x="13083017" y="13083017"/>
                </a:lnTo>
                <a:lnTo>
                  <a:pt x="0" y="1308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2670054" y="-614902"/>
            <a:ext cx="13012111" cy="4400536"/>
          </a:xfrm>
          <a:custGeom>
            <a:avLst/>
            <a:gdLst/>
            <a:ahLst/>
            <a:cxnLst/>
            <a:rect r="r" b="b" t="t" l="l"/>
            <a:pathLst>
              <a:path h="4400536" w="13012111">
                <a:moveTo>
                  <a:pt x="13012111" y="0"/>
                </a:moveTo>
                <a:lnTo>
                  <a:pt x="0" y="0"/>
                </a:lnTo>
                <a:lnTo>
                  <a:pt x="0" y="4400536"/>
                </a:lnTo>
                <a:lnTo>
                  <a:pt x="13012111" y="4400536"/>
                </a:lnTo>
                <a:lnTo>
                  <a:pt x="13012111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2228" y="2701020"/>
            <a:ext cx="1516676" cy="130339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2F1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62250" y="3744515"/>
            <a:ext cx="1516676" cy="1303393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50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91140" y="2701020"/>
            <a:ext cx="1516676" cy="130339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2F1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31162" y="3744515"/>
            <a:ext cx="1516676" cy="1303393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50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65125" y="2701020"/>
            <a:ext cx="1516676" cy="130339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2F1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05147" y="3744515"/>
            <a:ext cx="1516676" cy="1303393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50F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60256" y="2928663"/>
            <a:ext cx="1040621" cy="848106"/>
          </a:xfrm>
          <a:custGeom>
            <a:avLst/>
            <a:gdLst/>
            <a:ahLst/>
            <a:cxnLst/>
            <a:rect r="r" b="b" t="t" l="l"/>
            <a:pathLst>
              <a:path h="848106" w="1040621">
                <a:moveTo>
                  <a:pt x="0" y="0"/>
                </a:moveTo>
                <a:lnTo>
                  <a:pt x="1040621" y="0"/>
                </a:lnTo>
                <a:lnTo>
                  <a:pt x="1040621" y="848106"/>
                </a:lnTo>
                <a:lnTo>
                  <a:pt x="0" y="84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644434" y="2865087"/>
            <a:ext cx="965506" cy="975259"/>
          </a:xfrm>
          <a:custGeom>
            <a:avLst/>
            <a:gdLst/>
            <a:ahLst/>
            <a:cxnLst/>
            <a:rect r="r" b="b" t="t" l="l"/>
            <a:pathLst>
              <a:path h="975259" w="965506">
                <a:moveTo>
                  <a:pt x="0" y="0"/>
                </a:moveTo>
                <a:lnTo>
                  <a:pt x="965506" y="0"/>
                </a:lnTo>
                <a:lnTo>
                  <a:pt x="965506" y="975258"/>
                </a:lnTo>
                <a:lnTo>
                  <a:pt x="0" y="975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430101" y="2815884"/>
            <a:ext cx="786725" cy="960885"/>
          </a:xfrm>
          <a:custGeom>
            <a:avLst/>
            <a:gdLst/>
            <a:ahLst/>
            <a:cxnLst/>
            <a:rect r="r" b="b" t="t" l="l"/>
            <a:pathLst>
              <a:path h="960885" w="786725">
                <a:moveTo>
                  <a:pt x="0" y="0"/>
                </a:moveTo>
                <a:lnTo>
                  <a:pt x="786724" y="0"/>
                </a:lnTo>
                <a:lnTo>
                  <a:pt x="786724" y="960885"/>
                </a:lnTo>
                <a:lnTo>
                  <a:pt x="0" y="960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278309" y="3863423"/>
            <a:ext cx="1084559" cy="1065579"/>
          </a:xfrm>
          <a:custGeom>
            <a:avLst/>
            <a:gdLst/>
            <a:ahLst/>
            <a:cxnLst/>
            <a:rect r="r" b="b" t="t" l="l"/>
            <a:pathLst>
              <a:path h="1065579" w="1084559">
                <a:moveTo>
                  <a:pt x="0" y="0"/>
                </a:moveTo>
                <a:lnTo>
                  <a:pt x="1084559" y="0"/>
                </a:lnTo>
                <a:lnTo>
                  <a:pt x="1084559" y="1065578"/>
                </a:lnTo>
                <a:lnTo>
                  <a:pt x="0" y="10655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969794" y="3840345"/>
            <a:ext cx="1033352" cy="1046433"/>
          </a:xfrm>
          <a:custGeom>
            <a:avLst/>
            <a:gdLst/>
            <a:ahLst/>
            <a:cxnLst/>
            <a:rect r="r" b="b" t="t" l="l"/>
            <a:pathLst>
              <a:path h="1046433" w="1033352">
                <a:moveTo>
                  <a:pt x="0" y="0"/>
                </a:moveTo>
                <a:lnTo>
                  <a:pt x="1033353" y="0"/>
                </a:lnTo>
                <a:lnTo>
                  <a:pt x="1033353" y="1046433"/>
                </a:lnTo>
                <a:lnTo>
                  <a:pt x="0" y="10464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566143" y="3863423"/>
            <a:ext cx="1194684" cy="1088656"/>
          </a:xfrm>
          <a:custGeom>
            <a:avLst/>
            <a:gdLst/>
            <a:ahLst/>
            <a:cxnLst/>
            <a:rect r="r" b="b" t="t" l="l"/>
            <a:pathLst>
              <a:path h="1088656" w="1194684">
                <a:moveTo>
                  <a:pt x="0" y="0"/>
                </a:moveTo>
                <a:lnTo>
                  <a:pt x="1194684" y="0"/>
                </a:lnTo>
                <a:lnTo>
                  <a:pt x="1194684" y="1088656"/>
                </a:lnTo>
                <a:lnTo>
                  <a:pt x="0" y="10886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41765" y="190500"/>
            <a:ext cx="9270070" cy="160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6800">
                <a:solidFill>
                  <a:srgbClr val="FFFFFF"/>
                </a:solidFill>
                <a:latin typeface="Pathway Gothic One"/>
              </a:rPr>
              <a:t>IMPLEMENTAÇÕES</a:t>
            </a:r>
          </a:p>
          <a:p>
            <a:pPr algn="ctr">
              <a:lnSpc>
                <a:spcPts val="6052"/>
              </a:lnSpc>
            </a:pPr>
            <a:r>
              <a:rPr lang="en-US" sz="6800">
                <a:solidFill>
                  <a:srgbClr val="FFFFFF"/>
                </a:solidFill>
                <a:latin typeface="Pathway Gothic One"/>
              </a:rPr>
              <a:t>FUTURAS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6021" y="1966952"/>
            <a:ext cx="2664567" cy="6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Sistema de Recompensas e Gamificação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88305" y="5307381"/>
            <a:ext cx="2664567" cy="6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Funcionalidades de Colaboração Avançada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13710" y="5307381"/>
            <a:ext cx="2664567" cy="6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Inteligência Artificial para Suporte ao Estudante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39114" y="5307381"/>
            <a:ext cx="2664567" cy="6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Personalização de Conteúdo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42263" y="1966952"/>
            <a:ext cx="2664567" cy="64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Integração com Plataformas de Ensino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06831" y="2136181"/>
            <a:ext cx="2664567" cy="30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719">
                <a:solidFill>
                  <a:srgbClr val="FFFFFF"/>
                </a:solidFill>
                <a:latin typeface="Nunito Sans Bold"/>
              </a:rPr>
              <a:t>Aplicativo Móvel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062530" y="28166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9595" y="3657600"/>
            <a:ext cx="9464579" cy="3518073"/>
          </a:xfrm>
          <a:custGeom>
            <a:avLst/>
            <a:gdLst/>
            <a:ahLst/>
            <a:cxnLst/>
            <a:rect r="r" b="b" t="t" l="l"/>
            <a:pathLst>
              <a:path h="3518073" w="9464579">
                <a:moveTo>
                  <a:pt x="0" y="0"/>
                </a:moveTo>
                <a:lnTo>
                  <a:pt x="9464579" y="0"/>
                </a:lnTo>
                <a:lnTo>
                  <a:pt x="9464579" y="3518073"/>
                </a:lnTo>
                <a:lnTo>
                  <a:pt x="0" y="3518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-7588" t="-3966" r="-7061" b="-1017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8576" y="1785166"/>
            <a:ext cx="2476448" cy="35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33">
                <a:solidFill>
                  <a:srgbClr val="FFFFFF"/>
                </a:solidFill>
                <a:latin typeface="Poppins Bold"/>
              </a:rPr>
              <a:t>RAIDERS ACADEMY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55813" y="2031331"/>
            <a:ext cx="6041973" cy="96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1"/>
              </a:lnSpc>
            </a:pPr>
            <a:r>
              <a:rPr lang="en-US" sz="5629">
                <a:solidFill>
                  <a:srgbClr val="FFFFFF"/>
                </a:solidFill>
                <a:latin typeface="Montserrat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00127" y="0"/>
            <a:ext cx="471228" cy="573810"/>
            <a:chOff x="0" y="0"/>
            <a:chExt cx="2771140" cy="3374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1140" cy="3374390"/>
            </a:xfrm>
            <a:custGeom>
              <a:avLst/>
              <a:gdLst/>
              <a:ahLst/>
              <a:cxnLst/>
              <a:rect r="r" b="b" t="t" l="l"/>
              <a:pathLst>
                <a:path h="3374390" w="277114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85617" y="3657600"/>
            <a:ext cx="2382367" cy="2019255"/>
          </a:xfrm>
          <a:custGeom>
            <a:avLst/>
            <a:gdLst/>
            <a:ahLst/>
            <a:cxnLst/>
            <a:rect r="r" b="b" t="t" l="l"/>
            <a:pathLst>
              <a:path h="2019255" w="2382367">
                <a:moveTo>
                  <a:pt x="0" y="0"/>
                </a:moveTo>
                <a:lnTo>
                  <a:pt x="2382366" y="0"/>
                </a:lnTo>
                <a:lnTo>
                  <a:pt x="2382366" y="2019255"/>
                </a:lnTo>
                <a:lnTo>
                  <a:pt x="0" y="2019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2354" y="36333"/>
            <a:ext cx="7595421" cy="105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sz="6159">
                <a:solidFill>
                  <a:srgbClr val="FFFFFF"/>
                </a:solidFill>
                <a:latin typeface="Martel Sans Heavy"/>
              </a:rPr>
              <a:t>Raiders Team</a:t>
            </a:r>
          </a:p>
        </p:txBody>
      </p:sp>
      <p:sp>
        <p:nvSpPr>
          <p:cNvPr name="AutoShape 3" id="3"/>
          <p:cNvSpPr/>
          <p:nvPr/>
        </p:nvSpPr>
        <p:spPr>
          <a:xfrm>
            <a:off x="3288367" y="1123330"/>
            <a:ext cx="3316224" cy="0"/>
          </a:xfrm>
          <a:prstGeom prst="line">
            <a:avLst/>
          </a:prstGeom>
          <a:ln cap="rnd" w="57150">
            <a:solidFill>
              <a:srgbClr val="9F9F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-1279761" y="-1500126"/>
            <a:ext cx="3026363" cy="3473587"/>
          </a:xfrm>
          <a:custGeom>
            <a:avLst/>
            <a:gdLst/>
            <a:ahLst/>
            <a:cxnLst/>
            <a:rect r="r" b="b" t="t" l="l"/>
            <a:pathLst>
              <a:path h="3473587" w="3026363">
                <a:moveTo>
                  <a:pt x="3026363" y="3473588"/>
                </a:moveTo>
                <a:lnTo>
                  <a:pt x="0" y="3473588"/>
                </a:lnTo>
                <a:lnTo>
                  <a:pt x="0" y="0"/>
                </a:lnTo>
                <a:lnTo>
                  <a:pt x="3026363" y="0"/>
                </a:lnTo>
                <a:lnTo>
                  <a:pt x="3026363" y="3473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0299" y="1712855"/>
            <a:ext cx="368194" cy="3681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8039422" y="-1576635"/>
            <a:ext cx="3026363" cy="3473587"/>
          </a:xfrm>
          <a:custGeom>
            <a:avLst/>
            <a:gdLst/>
            <a:ahLst/>
            <a:cxnLst/>
            <a:rect r="r" b="b" t="t" l="l"/>
            <a:pathLst>
              <a:path h="3473587" w="3026363">
                <a:moveTo>
                  <a:pt x="0" y="3473587"/>
                </a:moveTo>
                <a:lnTo>
                  <a:pt x="3026363" y="3473587"/>
                </a:lnTo>
                <a:lnTo>
                  <a:pt x="3026363" y="0"/>
                </a:lnTo>
                <a:lnTo>
                  <a:pt x="0" y="0"/>
                </a:lnTo>
                <a:lnTo>
                  <a:pt x="0" y="34735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19" r="-5263" b="-528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74561" y="1712855"/>
            <a:ext cx="368194" cy="3681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7392" y="1921525"/>
            <a:ext cx="2308742" cy="1105246"/>
            <a:chOff x="0" y="0"/>
            <a:chExt cx="1085207" cy="519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5207" cy="519513"/>
            </a:xfrm>
            <a:custGeom>
              <a:avLst/>
              <a:gdLst/>
              <a:ahLst/>
              <a:cxnLst/>
              <a:rect r="r" b="b" t="t" l="l"/>
              <a:pathLst>
                <a:path h="519513" w="1085207">
                  <a:moveTo>
                    <a:pt x="60360" y="0"/>
                  </a:moveTo>
                  <a:lnTo>
                    <a:pt x="1024848" y="0"/>
                  </a:lnTo>
                  <a:cubicBezTo>
                    <a:pt x="1040856" y="0"/>
                    <a:pt x="1056209" y="6359"/>
                    <a:pt x="1067529" y="17679"/>
                  </a:cubicBezTo>
                  <a:cubicBezTo>
                    <a:pt x="1078848" y="28998"/>
                    <a:pt x="1085207" y="44351"/>
                    <a:pt x="1085207" y="60360"/>
                  </a:cubicBezTo>
                  <a:lnTo>
                    <a:pt x="1085207" y="459153"/>
                  </a:lnTo>
                  <a:cubicBezTo>
                    <a:pt x="1085207" y="492489"/>
                    <a:pt x="1058184" y="519513"/>
                    <a:pt x="1024848" y="519513"/>
                  </a:cubicBezTo>
                  <a:lnTo>
                    <a:pt x="60360" y="519513"/>
                  </a:lnTo>
                  <a:cubicBezTo>
                    <a:pt x="27024" y="519513"/>
                    <a:pt x="0" y="492489"/>
                    <a:pt x="0" y="459153"/>
                  </a:cubicBezTo>
                  <a:lnTo>
                    <a:pt x="0" y="60360"/>
                  </a:lnTo>
                  <a:cubicBezTo>
                    <a:pt x="0" y="27024"/>
                    <a:pt x="27024" y="0"/>
                    <a:pt x="603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9F9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85207" cy="54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76701" y="1368630"/>
            <a:ext cx="1168294" cy="1163731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40013" t="-41258" r="-43085" b="-8114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A92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664260" y="1756873"/>
            <a:ext cx="329305" cy="3293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01960" y="2790530"/>
            <a:ext cx="368194" cy="36819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457282" y="3843572"/>
            <a:ext cx="2308742" cy="1105246"/>
            <a:chOff x="0" y="0"/>
            <a:chExt cx="1085207" cy="519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5207" cy="519513"/>
            </a:xfrm>
            <a:custGeom>
              <a:avLst/>
              <a:gdLst/>
              <a:ahLst/>
              <a:cxnLst/>
              <a:rect r="r" b="b" t="t" l="l"/>
              <a:pathLst>
                <a:path h="519513" w="1085207">
                  <a:moveTo>
                    <a:pt x="60360" y="0"/>
                  </a:moveTo>
                  <a:lnTo>
                    <a:pt x="1024848" y="0"/>
                  </a:lnTo>
                  <a:cubicBezTo>
                    <a:pt x="1040856" y="0"/>
                    <a:pt x="1056209" y="6359"/>
                    <a:pt x="1067529" y="17679"/>
                  </a:cubicBezTo>
                  <a:cubicBezTo>
                    <a:pt x="1078848" y="28998"/>
                    <a:pt x="1085207" y="44351"/>
                    <a:pt x="1085207" y="60360"/>
                  </a:cubicBezTo>
                  <a:lnTo>
                    <a:pt x="1085207" y="459153"/>
                  </a:lnTo>
                  <a:cubicBezTo>
                    <a:pt x="1085207" y="492489"/>
                    <a:pt x="1058184" y="519513"/>
                    <a:pt x="1024848" y="519513"/>
                  </a:cubicBezTo>
                  <a:lnTo>
                    <a:pt x="60360" y="519513"/>
                  </a:lnTo>
                  <a:cubicBezTo>
                    <a:pt x="27024" y="519513"/>
                    <a:pt x="0" y="492489"/>
                    <a:pt x="0" y="459153"/>
                  </a:cubicBezTo>
                  <a:lnTo>
                    <a:pt x="0" y="60360"/>
                  </a:lnTo>
                  <a:cubicBezTo>
                    <a:pt x="0" y="27024"/>
                    <a:pt x="27024" y="0"/>
                    <a:pt x="603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9F9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85207" cy="54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285350" y="3678919"/>
            <a:ext cx="329305" cy="32930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329033" y="1921525"/>
            <a:ext cx="2308742" cy="1105246"/>
            <a:chOff x="0" y="0"/>
            <a:chExt cx="1085207" cy="519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85207" cy="519513"/>
            </a:xfrm>
            <a:custGeom>
              <a:avLst/>
              <a:gdLst/>
              <a:ahLst/>
              <a:cxnLst/>
              <a:rect r="r" b="b" t="t" l="l"/>
              <a:pathLst>
                <a:path h="519513" w="1085207">
                  <a:moveTo>
                    <a:pt x="60360" y="0"/>
                  </a:moveTo>
                  <a:lnTo>
                    <a:pt x="1024848" y="0"/>
                  </a:lnTo>
                  <a:cubicBezTo>
                    <a:pt x="1040856" y="0"/>
                    <a:pt x="1056209" y="6359"/>
                    <a:pt x="1067529" y="17679"/>
                  </a:cubicBezTo>
                  <a:cubicBezTo>
                    <a:pt x="1078848" y="28998"/>
                    <a:pt x="1085207" y="44351"/>
                    <a:pt x="1085207" y="60360"/>
                  </a:cubicBezTo>
                  <a:lnTo>
                    <a:pt x="1085207" y="459153"/>
                  </a:lnTo>
                  <a:cubicBezTo>
                    <a:pt x="1085207" y="492489"/>
                    <a:pt x="1058184" y="519513"/>
                    <a:pt x="1024848" y="519513"/>
                  </a:cubicBezTo>
                  <a:lnTo>
                    <a:pt x="60360" y="519513"/>
                  </a:lnTo>
                  <a:cubicBezTo>
                    <a:pt x="27024" y="519513"/>
                    <a:pt x="0" y="492489"/>
                    <a:pt x="0" y="459153"/>
                  </a:cubicBezTo>
                  <a:lnTo>
                    <a:pt x="0" y="60360"/>
                  </a:lnTo>
                  <a:cubicBezTo>
                    <a:pt x="0" y="27024"/>
                    <a:pt x="27024" y="0"/>
                    <a:pt x="603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9F9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85207" cy="54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479771" y="1756873"/>
            <a:ext cx="329305" cy="32930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094632" y="3843572"/>
            <a:ext cx="2308742" cy="1105246"/>
            <a:chOff x="0" y="0"/>
            <a:chExt cx="1085207" cy="5195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5207" cy="519513"/>
            </a:xfrm>
            <a:custGeom>
              <a:avLst/>
              <a:gdLst/>
              <a:ahLst/>
              <a:cxnLst/>
              <a:rect r="r" b="b" t="t" l="l"/>
              <a:pathLst>
                <a:path h="519513" w="1085207">
                  <a:moveTo>
                    <a:pt x="60360" y="0"/>
                  </a:moveTo>
                  <a:lnTo>
                    <a:pt x="1024848" y="0"/>
                  </a:lnTo>
                  <a:cubicBezTo>
                    <a:pt x="1040856" y="0"/>
                    <a:pt x="1056209" y="6359"/>
                    <a:pt x="1067529" y="17679"/>
                  </a:cubicBezTo>
                  <a:cubicBezTo>
                    <a:pt x="1078848" y="28998"/>
                    <a:pt x="1085207" y="44351"/>
                    <a:pt x="1085207" y="60360"/>
                  </a:cubicBezTo>
                  <a:lnTo>
                    <a:pt x="1085207" y="459153"/>
                  </a:lnTo>
                  <a:cubicBezTo>
                    <a:pt x="1085207" y="492489"/>
                    <a:pt x="1058184" y="519513"/>
                    <a:pt x="1024848" y="519513"/>
                  </a:cubicBezTo>
                  <a:lnTo>
                    <a:pt x="60360" y="519513"/>
                  </a:lnTo>
                  <a:cubicBezTo>
                    <a:pt x="27024" y="519513"/>
                    <a:pt x="0" y="492489"/>
                    <a:pt x="0" y="459153"/>
                  </a:cubicBezTo>
                  <a:lnTo>
                    <a:pt x="0" y="60360"/>
                  </a:lnTo>
                  <a:cubicBezTo>
                    <a:pt x="0" y="27024"/>
                    <a:pt x="27024" y="0"/>
                    <a:pt x="603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9F9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085207" cy="54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245370" y="3678919"/>
            <a:ext cx="329305" cy="32930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6928341" y="1368630"/>
            <a:ext cx="1168294" cy="1163731"/>
            <a:chOff x="0" y="0"/>
            <a:chExt cx="6502400" cy="6477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33102" t="0" r="-33102" b="-66948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A92A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3027506" y="3261706"/>
            <a:ext cx="1168294" cy="1163731"/>
            <a:chOff x="0" y="0"/>
            <a:chExt cx="6502400" cy="647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109" t="-33576" r="-5382" b="-56684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A92A"/>
            </a:solid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5668384" y="3261706"/>
            <a:ext cx="1168294" cy="1163731"/>
            <a:chOff x="0" y="0"/>
            <a:chExt cx="6502400" cy="6477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3109" t="-2677" r="-9108" b="-10041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A92A"/>
            </a:solidFill>
          </p:spPr>
        </p:sp>
      </p:grpSp>
      <p:sp>
        <p:nvSpPr>
          <p:cNvPr name="Freeform 51" id="51"/>
          <p:cNvSpPr/>
          <p:nvPr/>
        </p:nvSpPr>
        <p:spPr>
          <a:xfrm flipH="false" flipV="false" rot="0">
            <a:off x="297297" y="3595482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3611653" y="1921525"/>
            <a:ext cx="2308742" cy="1105246"/>
            <a:chOff x="0" y="0"/>
            <a:chExt cx="1085207" cy="51951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85207" cy="519513"/>
            </a:xfrm>
            <a:custGeom>
              <a:avLst/>
              <a:gdLst/>
              <a:ahLst/>
              <a:cxnLst/>
              <a:rect r="r" b="b" t="t" l="l"/>
              <a:pathLst>
                <a:path h="519513" w="1085207">
                  <a:moveTo>
                    <a:pt x="60360" y="0"/>
                  </a:moveTo>
                  <a:lnTo>
                    <a:pt x="1024848" y="0"/>
                  </a:lnTo>
                  <a:cubicBezTo>
                    <a:pt x="1040856" y="0"/>
                    <a:pt x="1056209" y="6359"/>
                    <a:pt x="1067529" y="17679"/>
                  </a:cubicBezTo>
                  <a:cubicBezTo>
                    <a:pt x="1078848" y="28998"/>
                    <a:pt x="1085207" y="44351"/>
                    <a:pt x="1085207" y="60360"/>
                  </a:cubicBezTo>
                  <a:lnTo>
                    <a:pt x="1085207" y="459153"/>
                  </a:lnTo>
                  <a:cubicBezTo>
                    <a:pt x="1085207" y="492489"/>
                    <a:pt x="1058184" y="519513"/>
                    <a:pt x="1024848" y="519513"/>
                  </a:cubicBezTo>
                  <a:lnTo>
                    <a:pt x="60360" y="519513"/>
                  </a:lnTo>
                  <a:cubicBezTo>
                    <a:pt x="27024" y="519513"/>
                    <a:pt x="0" y="492489"/>
                    <a:pt x="0" y="459153"/>
                  </a:cubicBezTo>
                  <a:lnTo>
                    <a:pt x="0" y="60360"/>
                  </a:lnTo>
                  <a:cubicBezTo>
                    <a:pt x="0" y="27024"/>
                    <a:pt x="27024" y="0"/>
                    <a:pt x="603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F9F9F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1085207" cy="54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439721" y="1756873"/>
            <a:ext cx="329305" cy="329305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3762392" y="1756873"/>
            <a:ext cx="329305" cy="329305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4210962" y="1368630"/>
            <a:ext cx="1168294" cy="1163731"/>
            <a:chOff x="0" y="0"/>
            <a:chExt cx="6502400" cy="64770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6555" r="223" b="-16555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A92A"/>
            </a:solidFill>
          </p:spPr>
        </p:sp>
      </p:grpSp>
      <p:sp>
        <p:nvSpPr>
          <p:cNvPr name="Freeform 64" id="64"/>
          <p:cNvSpPr/>
          <p:nvPr/>
        </p:nvSpPr>
        <p:spPr>
          <a:xfrm flipH="false" flipV="false" rot="0">
            <a:off x="22291" y="6091818"/>
            <a:ext cx="9731309" cy="1223382"/>
          </a:xfrm>
          <a:custGeom>
            <a:avLst/>
            <a:gdLst/>
            <a:ahLst/>
            <a:cxnLst/>
            <a:rect r="r" b="b" t="t" l="l"/>
            <a:pathLst>
              <a:path h="1223382" w="9731309">
                <a:moveTo>
                  <a:pt x="0" y="0"/>
                </a:moveTo>
                <a:lnTo>
                  <a:pt x="9731309" y="0"/>
                </a:lnTo>
                <a:lnTo>
                  <a:pt x="9731309" y="1223382"/>
                </a:lnTo>
                <a:lnTo>
                  <a:pt x="0" y="1223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0" t="0" r="-170" b="-21352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869243" y="2599949"/>
            <a:ext cx="2125041" cy="3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FFFFFF"/>
                </a:solidFill>
                <a:latin typeface="Martel Sans Heavy"/>
              </a:rPr>
              <a:t>Lucas Gomes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549133" y="4516018"/>
            <a:ext cx="2125041" cy="3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FFFFFF"/>
                </a:solidFill>
                <a:latin typeface="Martel Sans Heavy"/>
              </a:rPr>
              <a:t>João Piveta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186483" y="4516018"/>
            <a:ext cx="2125041" cy="3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FFFFFF"/>
                </a:solidFill>
                <a:latin typeface="Martel Sans Heavy"/>
              </a:rPr>
              <a:t>Edmilson Bueno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420883" y="2599949"/>
            <a:ext cx="2125041" cy="3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FFFFFF"/>
                </a:solidFill>
                <a:latin typeface="Martel Sans Heavy"/>
              </a:rPr>
              <a:t>Gabriel Joia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703504" y="2599949"/>
            <a:ext cx="2125041" cy="30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FFFFFF"/>
                </a:solidFill>
                <a:latin typeface="Martel Sans Heavy"/>
              </a:rPr>
              <a:t>Evellin Jacinto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2291" y="5444118"/>
            <a:ext cx="9753600" cy="49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548">
                <a:solidFill>
                  <a:srgbClr val="FFFFFF"/>
                </a:solidFill>
                <a:latin typeface="Martel Sans Heavy"/>
              </a:rPr>
              <a:t>Orientadores:</a:t>
            </a:r>
          </a:p>
          <a:p>
            <a:pPr algn="ctr">
              <a:lnSpc>
                <a:spcPts val="1888"/>
              </a:lnSpc>
            </a:pPr>
            <a:r>
              <a:rPr lang="en-US" sz="1348">
                <a:solidFill>
                  <a:srgbClr val="FFFFFF"/>
                </a:solidFill>
                <a:latin typeface="Martel Sans"/>
              </a:rPr>
              <a:t>Profª Cristiane Palomar Mercado - Profº Wladimir Zuanazzi - Profº Jones Artur Gonçalves  -Profº Rodrigo de Paula Diver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47428" y="2910096"/>
            <a:ext cx="4872788" cy="2192978"/>
            <a:chOff x="0" y="0"/>
            <a:chExt cx="6741304" cy="3033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1304" cy="3033896"/>
            </a:xfrm>
            <a:custGeom>
              <a:avLst/>
              <a:gdLst/>
              <a:ahLst/>
              <a:cxnLst/>
              <a:rect r="r" b="b" t="t" l="l"/>
              <a:pathLst>
                <a:path h="3033896" w="6741304">
                  <a:moveTo>
                    <a:pt x="496570" y="0"/>
                  </a:moveTo>
                  <a:lnTo>
                    <a:pt x="496570" y="3033896"/>
                  </a:lnTo>
                  <a:lnTo>
                    <a:pt x="4995054" y="3033896"/>
                  </a:lnTo>
                  <a:lnTo>
                    <a:pt x="4995054" y="0"/>
                  </a:lnTo>
                  <a:cubicBezTo>
                    <a:pt x="4995054" y="0"/>
                    <a:pt x="496570" y="0"/>
                    <a:pt x="496570" y="0"/>
                  </a:cubicBezTo>
                  <a:close/>
                  <a:moveTo>
                    <a:pt x="5491624" y="485006"/>
                  </a:moveTo>
                  <a:lnTo>
                    <a:pt x="5491624" y="455887"/>
                  </a:lnTo>
                  <a:cubicBezTo>
                    <a:pt x="5491624" y="222250"/>
                    <a:pt x="5269374" y="0"/>
                    <a:pt x="4995054" y="0"/>
                  </a:cubicBezTo>
                  <a:lnTo>
                    <a:pt x="4995054" y="3033896"/>
                  </a:lnTo>
                  <a:cubicBezTo>
                    <a:pt x="5269374" y="3033896"/>
                    <a:pt x="5491624" y="2811646"/>
                    <a:pt x="5491624" y="2537326"/>
                  </a:cubicBezTo>
                  <a:lnTo>
                    <a:pt x="5491624" y="957446"/>
                  </a:lnTo>
                  <a:cubicBezTo>
                    <a:pt x="5999624" y="972686"/>
                    <a:pt x="6503814" y="948556"/>
                    <a:pt x="6741304" y="991736"/>
                  </a:cubicBezTo>
                  <a:cubicBezTo>
                    <a:pt x="6337444" y="805046"/>
                    <a:pt x="5903104" y="669156"/>
                    <a:pt x="5491624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2F1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4633384" y="2910096"/>
            <a:ext cx="4872788" cy="2192978"/>
            <a:chOff x="0" y="0"/>
            <a:chExt cx="6741304" cy="30338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41304" cy="3033896"/>
            </a:xfrm>
            <a:custGeom>
              <a:avLst/>
              <a:gdLst/>
              <a:ahLst/>
              <a:cxnLst/>
              <a:rect r="r" b="b" t="t" l="l"/>
              <a:pathLst>
                <a:path h="3033896" w="6741304">
                  <a:moveTo>
                    <a:pt x="496570" y="0"/>
                  </a:moveTo>
                  <a:lnTo>
                    <a:pt x="496570" y="3033896"/>
                  </a:lnTo>
                  <a:lnTo>
                    <a:pt x="4995054" y="3033896"/>
                  </a:lnTo>
                  <a:lnTo>
                    <a:pt x="4995054" y="0"/>
                  </a:lnTo>
                  <a:cubicBezTo>
                    <a:pt x="4995054" y="0"/>
                    <a:pt x="496570" y="0"/>
                    <a:pt x="496570" y="0"/>
                  </a:cubicBezTo>
                  <a:close/>
                  <a:moveTo>
                    <a:pt x="5491624" y="485006"/>
                  </a:moveTo>
                  <a:lnTo>
                    <a:pt x="5491624" y="455887"/>
                  </a:lnTo>
                  <a:cubicBezTo>
                    <a:pt x="5491624" y="222250"/>
                    <a:pt x="5269374" y="0"/>
                    <a:pt x="4995054" y="0"/>
                  </a:cubicBezTo>
                  <a:lnTo>
                    <a:pt x="4995054" y="3033896"/>
                  </a:lnTo>
                  <a:cubicBezTo>
                    <a:pt x="5269374" y="3033896"/>
                    <a:pt x="5491624" y="2811646"/>
                    <a:pt x="5491624" y="2537326"/>
                  </a:cubicBezTo>
                  <a:lnTo>
                    <a:pt x="5491624" y="957446"/>
                  </a:lnTo>
                  <a:cubicBezTo>
                    <a:pt x="5999624" y="972686"/>
                    <a:pt x="6503814" y="948556"/>
                    <a:pt x="6741304" y="991736"/>
                  </a:cubicBezTo>
                  <a:cubicBezTo>
                    <a:pt x="6337444" y="805046"/>
                    <a:pt x="5903104" y="669156"/>
                    <a:pt x="5491624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2F1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9753600" cy="1965100"/>
            <a:chOff x="0" y="0"/>
            <a:chExt cx="5003634" cy="10081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3634" cy="1008104"/>
            </a:xfrm>
            <a:custGeom>
              <a:avLst/>
              <a:gdLst/>
              <a:ahLst/>
              <a:cxnLst/>
              <a:rect r="r" b="b" t="t" l="l"/>
              <a:pathLst>
                <a:path h="1008104" w="5003634">
                  <a:moveTo>
                    <a:pt x="0" y="0"/>
                  </a:moveTo>
                  <a:lnTo>
                    <a:pt x="5003634" y="0"/>
                  </a:lnTo>
                  <a:lnTo>
                    <a:pt x="5003634" y="1008104"/>
                  </a:lnTo>
                  <a:lnTo>
                    <a:pt x="0" y="1008104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9753600" cy="1974625"/>
          </a:xfrm>
          <a:custGeom>
            <a:avLst/>
            <a:gdLst/>
            <a:ahLst/>
            <a:cxnLst/>
            <a:rect r="r" b="b" t="t" l="l"/>
            <a:pathLst>
              <a:path h="1974625" w="9753600">
                <a:moveTo>
                  <a:pt x="0" y="0"/>
                </a:moveTo>
                <a:lnTo>
                  <a:pt x="9753600" y="0"/>
                </a:lnTo>
                <a:lnTo>
                  <a:pt x="9753600" y="1974625"/>
                </a:lnTo>
                <a:lnTo>
                  <a:pt x="0" y="197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75955" r="0" b="-153136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478273" y="945351"/>
            <a:ext cx="1414" cy="6248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886682" y="2469901"/>
            <a:ext cx="1594280" cy="159428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45863" y="2529082"/>
            <a:ext cx="1475918" cy="147591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079660" y="2469901"/>
            <a:ext cx="1594280" cy="159428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048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38841" y="2529082"/>
            <a:ext cx="1475918" cy="147591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F9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272638" y="2469901"/>
            <a:ext cx="1594280" cy="159428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331819" y="2529082"/>
            <a:ext cx="1475918" cy="1475918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4327786" y="2785282"/>
            <a:ext cx="1098027" cy="963519"/>
          </a:xfrm>
          <a:custGeom>
            <a:avLst/>
            <a:gdLst/>
            <a:ahLst/>
            <a:cxnLst/>
            <a:rect r="r" b="b" t="t" l="l"/>
            <a:pathLst>
              <a:path h="963519" w="1098027">
                <a:moveTo>
                  <a:pt x="0" y="0"/>
                </a:moveTo>
                <a:lnTo>
                  <a:pt x="1098028" y="0"/>
                </a:lnTo>
                <a:lnTo>
                  <a:pt x="1098028" y="963519"/>
                </a:lnTo>
                <a:lnTo>
                  <a:pt x="0" y="96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94287" y="341784"/>
            <a:ext cx="1449305" cy="1228407"/>
          </a:xfrm>
          <a:custGeom>
            <a:avLst/>
            <a:gdLst/>
            <a:ahLst/>
            <a:cxnLst/>
            <a:rect r="r" b="b" t="t" l="l"/>
            <a:pathLst>
              <a:path h="1228407" w="1449305">
                <a:moveTo>
                  <a:pt x="0" y="0"/>
                </a:moveTo>
                <a:lnTo>
                  <a:pt x="1449305" y="0"/>
                </a:lnTo>
                <a:lnTo>
                  <a:pt x="1449305" y="1228407"/>
                </a:lnTo>
                <a:lnTo>
                  <a:pt x="0" y="1228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124097" y="2707316"/>
            <a:ext cx="1119450" cy="1119450"/>
          </a:xfrm>
          <a:custGeom>
            <a:avLst/>
            <a:gdLst/>
            <a:ahLst/>
            <a:cxnLst/>
            <a:rect r="r" b="b" t="t" l="l"/>
            <a:pathLst>
              <a:path h="1119450" w="1119450">
                <a:moveTo>
                  <a:pt x="0" y="0"/>
                </a:moveTo>
                <a:lnTo>
                  <a:pt x="1119450" y="0"/>
                </a:lnTo>
                <a:lnTo>
                  <a:pt x="1119450" y="1119451"/>
                </a:lnTo>
                <a:lnTo>
                  <a:pt x="0" y="111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597064" y="2869993"/>
            <a:ext cx="945428" cy="826068"/>
          </a:xfrm>
          <a:custGeom>
            <a:avLst/>
            <a:gdLst/>
            <a:ahLst/>
            <a:cxnLst/>
            <a:rect r="r" b="b" t="t" l="l"/>
            <a:pathLst>
              <a:path h="826068" w="945428">
                <a:moveTo>
                  <a:pt x="0" y="0"/>
                </a:moveTo>
                <a:lnTo>
                  <a:pt x="945428" y="0"/>
                </a:lnTo>
                <a:lnTo>
                  <a:pt x="945428" y="826068"/>
                </a:lnTo>
                <a:lnTo>
                  <a:pt x="0" y="826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7542" y="946785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56596" y="4425528"/>
            <a:ext cx="1649672" cy="244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814">
                <a:solidFill>
                  <a:srgbClr val="203965"/>
                </a:solidFill>
                <a:latin typeface="Nunito Sans Bold"/>
              </a:rPr>
              <a:t>Acessibilidade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56596" y="4732928"/>
            <a:ext cx="1454452" cy="93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209">
                <a:solidFill>
                  <a:srgbClr val="000000"/>
                </a:solidFill>
                <a:latin typeface="Nunito Sans"/>
              </a:rPr>
              <a:t>Facilitar o Acesso e Compreensão dos Conteúdos Acadêmicos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49574" y="4425528"/>
            <a:ext cx="1540692" cy="244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814">
                <a:solidFill>
                  <a:srgbClr val="203965"/>
                </a:solidFill>
                <a:latin typeface="Nunito Sans Bold"/>
              </a:rPr>
              <a:t>Colaboração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49574" y="4732928"/>
            <a:ext cx="1454452" cy="117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209">
                <a:solidFill>
                  <a:srgbClr val="000000"/>
                </a:solidFill>
                <a:latin typeface="Nunito Sans"/>
              </a:rPr>
              <a:t>Promover a Interação e Colaboração entre Estudantes e Professores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59893" y="4425528"/>
            <a:ext cx="1524366" cy="244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814">
                <a:solidFill>
                  <a:srgbClr val="203965"/>
                </a:solidFill>
                <a:latin typeface="Nunito Sans Bold"/>
              </a:rPr>
              <a:t>Desempenho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42552" y="4732928"/>
            <a:ext cx="1454452" cy="141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209">
                <a:solidFill>
                  <a:srgbClr val="000000"/>
                </a:solidFill>
                <a:latin typeface="Nunito Sans"/>
              </a:rPr>
              <a:t>Melhorar a Experiência de Aprendizagem e Desempenho Acadêmico dos Estudantes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63606" y="946785"/>
            <a:ext cx="219993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Gerais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90863"/>
            <a:ext cx="2030583" cy="4233812"/>
            <a:chOff x="0" y="0"/>
            <a:chExt cx="1041697" cy="2171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1697" cy="2171962"/>
            </a:xfrm>
            <a:custGeom>
              <a:avLst/>
              <a:gdLst/>
              <a:ahLst/>
              <a:cxnLst/>
              <a:rect r="r" b="b" t="t" l="l"/>
              <a:pathLst>
                <a:path h="2171962" w="1041697">
                  <a:moveTo>
                    <a:pt x="0" y="0"/>
                  </a:moveTo>
                  <a:lnTo>
                    <a:pt x="1041697" y="0"/>
                  </a:lnTo>
                  <a:lnTo>
                    <a:pt x="1041697" y="2171962"/>
                  </a:lnTo>
                  <a:lnTo>
                    <a:pt x="0" y="2171962"/>
                  </a:lnTo>
                  <a:close/>
                </a:path>
              </a:pathLst>
            </a:custGeom>
            <a:solidFill>
              <a:srgbClr val="F2F1F2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0" y="0"/>
            <a:ext cx="4038819" cy="2690863"/>
          </a:xfrm>
          <a:custGeom>
            <a:avLst/>
            <a:gdLst/>
            <a:ahLst/>
            <a:cxnLst/>
            <a:rect r="r" b="b" t="t" l="l"/>
            <a:pathLst>
              <a:path h="2690863" w="4038819">
                <a:moveTo>
                  <a:pt x="4038819" y="0"/>
                </a:moveTo>
                <a:lnTo>
                  <a:pt x="0" y="0"/>
                </a:lnTo>
                <a:lnTo>
                  <a:pt x="0" y="2690863"/>
                </a:lnTo>
                <a:lnTo>
                  <a:pt x="4038819" y="2690863"/>
                </a:lnTo>
                <a:lnTo>
                  <a:pt x="403881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70" y="3657600"/>
            <a:ext cx="2008713" cy="1702553"/>
          </a:xfrm>
          <a:custGeom>
            <a:avLst/>
            <a:gdLst/>
            <a:ahLst/>
            <a:cxnLst/>
            <a:rect r="r" b="b" t="t" l="l"/>
            <a:pathLst>
              <a:path h="1702553" w="2008713">
                <a:moveTo>
                  <a:pt x="0" y="0"/>
                </a:moveTo>
                <a:lnTo>
                  <a:pt x="2008713" y="0"/>
                </a:lnTo>
                <a:lnTo>
                  <a:pt x="2008713" y="1702553"/>
                </a:lnTo>
                <a:lnTo>
                  <a:pt x="0" y="1702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4718" y="745838"/>
            <a:ext cx="3429537" cy="123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424">
                <a:solidFill>
                  <a:srgbClr val="000000"/>
                </a:solidFill>
                <a:latin typeface="Nunito Sans"/>
              </a:rPr>
              <a:t>Proposta da</a:t>
            </a:r>
          </a:p>
          <a:p>
            <a:pPr algn="l">
              <a:lnSpc>
                <a:spcPts val="48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58817" y="3334536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230489"/>
                </a:solidFill>
                <a:latin typeface="Nunito Sa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1154" y="3036650"/>
            <a:ext cx="2044430" cy="141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799">
                <a:solidFill>
                  <a:srgbClr val="000000"/>
                </a:solidFill>
                <a:latin typeface="Nunito Sans"/>
              </a:rPr>
              <a:t>Otimização do Tempo de Estudo e Aprendizado Eficiente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5249" y="3264207"/>
            <a:ext cx="1024103" cy="94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6639">
                <a:solidFill>
                  <a:srgbClr val="000000"/>
                </a:solidFill>
                <a:latin typeface="Nunito Sa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33885" y="3154224"/>
            <a:ext cx="2122727" cy="105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799">
                <a:solidFill>
                  <a:srgbClr val="000000"/>
                </a:solidFill>
                <a:latin typeface="Nunito Sans"/>
              </a:rPr>
              <a:t>Promoção da Participação Ativa dos Estudantes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4718" y="1260188"/>
            <a:ext cx="4814340" cy="62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424">
                <a:solidFill>
                  <a:srgbClr val="230489"/>
                </a:solidFill>
                <a:latin typeface="Nunito Sans Bold"/>
              </a:rPr>
              <a:t>Raiders Academy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8817" y="5113427"/>
            <a:ext cx="1024103" cy="9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6638" strike="noStrike" u="none">
                <a:solidFill>
                  <a:srgbClr val="230489"/>
                </a:solidFill>
                <a:latin typeface="Nunito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1154" y="4815541"/>
            <a:ext cx="2044430" cy="141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799">
                <a:solidFill>
                  <a:srgbClr val="000000"/>
                </a:solidFill>
                <a:latin typeface="Nunito Sans"/>
              </a:rPr>
              <a:t>Construção de uma Comunidade de Conhecimento Compartilhado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5249" y="5148921"/>
            <a:ext cx="1024103" cy="94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3"/>
              </a:lnSpc>
              <a:spcBef>
                <a:spcPct val="0"/>
              </a:spcBef>
            </a:pPr>
            <a:r>
              <a:rPr lang="en-US" sz="6639" strike="noStrike" u="none">
                <a:solidFill>
                  <a:srgbClr val="000000"/>
                </a:solidFill>
                <a:latin typeface="Nunito Sans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33885" y="4634566"/>
            <a:ext cx="2122727" cy="177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1799">
                <a:solidFill>
                  <a:srgbClr val="000000"/>
                </a:solidFill>
                <a:latin typeface="Nunito Sans"/>
              </a:rPr>
              <a:t>Atendimento às Necessidades e Desafios dos Estudantes Universitários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1933374"/>
          </a:xfrm>
          <a:custGeom>
            <a:avLst/>
            <a:gdLst/>
            <a:ahLst/>
            <a:cxnLst/>
            <a:rect r="r" b="b" t="t" l="l"/>
            <a:pathLst>
              <a:path h="1933374" w="9753600">
                <a:moveTo>
                  <a:pt x="0" y="0"/>
                </a:moveTo>
                <a:lnTo>
                  <a:pt x="9753600" y="0"/>
                </a:lnTo>
                <a:lnTo>
                  <a:pt x="9753600" y="1933374"/>
                </a:lnTo>
                <a:lnTo>
                  <a:pt x="0" y="1933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675" r="0" b="-929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194" y="1401517"/>
            <a:ext cx="3312346" cy="1063715"/>
            <a:chOff x="0" y="0"/>
            <a:chExt cx="2068819" cy="664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8819" cy="664373"/>
            </a:xfrm>
            <a:custGeom>
              <a:avLst/>
              <a:gdLst/>
              <a:ahLst/>
              <a:cxnLst/>
              <a:rect r="r" b="b" t="t" l="l"/>
              <a:pathLst>
                <a:path h="664373" w="2068819">
                  <a:moveTo>
                    <a:pt x="0" y="0"/>
                  </a:moveTo>
                  <a:lnTo>
                    <a:pt x="2068819" y="0"/>
                  </a:lnTo>
                  <a:lnTo>
                    <a:pt x="2068819" y="664373"/>
                  </a:lnTo>
                  <a:lnTo>
                    <a:pt x="0" y="664373"/>
                  </a:lnTo>
                  <a:close/>
                </a:path>
              </a:pathLst>
            </a:custGeom>
            <a:solidFill>
              <a:srgbClr val="30303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31520" y="2685616"/>
            <a:ext cx="8510033" cy="494697"/>
            <a:chOff x="0" y="0"/>
            <a:chExt cx="16461855" cy="956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61854" cy="956945"/>
            </a:xfrm>
            <a:custGeom>
              <a:avLst/>
              <a:gdLst/>
              <a:ahLst/>
              <a:cxnLst/>
              <a:rect r="r" b="b" t="t" l="l"/>
              <a:pathLst>
                <a:path h="956945" w="16461854">
                  <a:moveTo>
                    <a:pt x="0" y="0"/>
                  </a:moveTo>
                  <a:lnTo>
                    <a:pt x="16461854" y="0"/>
                  </a:lnTo>
                  <a:lnTo>
                    <a:pt x="16461854" y="956945"/>
                  </a:lnTo>
                  <a:lnTo>
                    <a:pt x="0" y="956945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3330544"/>
            <a:ext cx="8510033" cy="480815"/>
            <a:chOff x="0" y="0"/>
            <a:chExt cx="16461855" cy="930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61854" cy="930091"/>
            </a:xfrm>
            <a:custGeom>
              <a:avLst/>
              <a:gdLst/>
              <a:ahLst/>
              <a:cxnLst/>
              <a:rect r="r" b="b" t="t" l="l"/>
              <a:pathLst>
                <a:path h="930091" w="16461854">
                  <a:moveTo>
                    <a:pt x="0" y="0"/>
                  </a:moveTo>
                  <a:lnTo>
                    <a:pt x="16461854" y="0"/>
                  </a:lnTo>
                  <a:lnTo>
                    <a:pt x="16461854" y="930091"/>
                  </a:lnTo>
                  <a:lnTo>
                    <a:pt x="0" y="930091"/>
                  </a:lnTo>
                  <a:close/>
                </a:path>
              </a:pathLst>
            </a:custGeom>
            <a:solidFill>
              <a:srgbClr val="F2F1F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18627" y="1694457"/>
            <a:ext cx="2699480" cy="5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724">
                <a:solidFill>
                  <a:srgbClr val="F2F1F2"/>
                </a:solidFill>
                <a:latin typeface="Nunito Sans Bold"/>
              </a:rPr>
              <a:t>Justificativa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953" y="2791513"/>
            <a:ext cx="8203600" cy="32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3"/>
              </a:lnSpc>
            </a:pPr>
            <a:r>
              <a:rPr lang="en-US" sz="2267">
                <a:solidFill>
                  <a:srgbClr val="FFFFFF"/>
                </a:solidFill>
                <a:latin typeface="Nunito Sans Bold"/>
              </a:rPr>
              <a:t>Necessidade de Inovação</a:t>
            </a:r>
            <a:r>
              <a:rPr lang="en-US" sz="2267">
                <a:solidFill>
                  <a:srgbClr val="FFFFFF"/>
                </a:solidFill>
                <a:latin typeface="Nunito Sans Bold"/>
              </a:rPr>
              <a:t> no Ensino Universitário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520" y="3427949"/>
            <a:ext cx="8285058" cy="31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7"/>
              </a:lnSpc>
            </a:pPr>
            <a:r>
              <a:rPr lang="en-US" sz="2270">
                <a:solidFill>
                  <a:srgbClr val="000000"/>
                </a:solidFill>
                <a:latin typeface="Nunito Sans Bold"/>
              </a:rPr>
              <a:t>Limitações dos Recursos Educacionais Convencionais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31520" y="4097108"/>
            <a:ext cx="8510033" cy="494697"/>
            <a:chOff x="0" y="0"/>
            <a:chExt cx="16461855" cy="9569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461854" cy="956945"/>
            </a:xfrm>
            <a:custGeom>
              <a:avLst/>
              <a:gdLst/>
              <a:ahLst/>
              <a:cxnLst/>
              <a:rect r="r" b="b" t="t" l="l"/>
              <a:pathLst>
                <a:path h="956945" w="16461854">
                  <a:moveTo>
                    <a:pt x="0" y="0"/>
                  </a:moveTo>
                  <a:lnTo>
                    <a:pt x="16461854" y="0"/>
                  </a:lnTo>
                  <a:lnTo>
                    <a:pt x="16461854" y="956945"/>
                  </a:lnTo>
                  <a:lnTo>
                    <a:pt x="0" y="956945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31520" y="4742037"/>
            <a:ext cx="8510033" cy="840775"/>
            <a:chOff x="0" y="0"/>
            <a:chExt cx="16461855" cy="16263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461854" cy="1626399"/>
            </a:xfrm>
            <a:custGeom>
              <a:avLst/>
              <a:gdLst/>
              <a:ahLst/>
              <a:cxnLst/>
              <a:rect r="r" b="b" t="t" l="l"/>
              <a:pathLst>
                <a:path h="1626399" w="16461854">
                  <a:moveTo>
                    <a:pt x="0" y="0"/>
                  </a:moveTo>
                  <a:lnTo>
                    <a:pt x="16461854" y="0"/>
                  </a:lnTo>
                  <a:lnTo>
                    <a:pt x="16461854" y="1626399"/>
                  </a:lnTo>
                  <a:lnTo>
                    <a:pt x="0" y="1626399"/>
                  </a:lnTo>
                  <a:close/>
                </a:path>
              </a:pathLst>
            </a:custGeom>
            <a:solidFill>
              <a:srgbClr val="F2F1F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37953" y="4203006"/>
            <a:ext cx="8203600" cy="32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3"/>
              </a:lnSpc>
            </a:pPr>
            <a:r>
              <a:rPr lang="en-US" sz="2267">
                <a:solidFill>
                  <a:srgbClr val="FFFFFF"/>
                </a:solidFill>
                <a:latin typeface="Nunito Sans Bold"/>
              </a:rPr>
              <a:t>Estímulo à Participação Ativa dos Estudantes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520" y="4839442"/>
            <a:ext cx="8285058" cy="9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7"/>
              </a:lnSpc>
            </a:pPr>
            <a:r>
              <a:rPr lang="en-US" sz="2270">
                <a:solidFill>
                  <a:srgbClr val="000000"/>
                </a:solidFill>
                <a:latin typeface="Nunito Sans Bold"/>
              </a:rPr>
              <a:t>Contribuição para a Formação de uma Comunidade de Aprendizagem Colaborativa.</a:t>
            </a:r>
          </a:p>
          <a:p>
            <a:pPr algn="r">
              <a:lnSpc>
                <a:spcPts val="2497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01084" y="0"/>
            <a:ext cx="1473739" cy="1249117"/>
          </a:xfrm>
          <a:custGeom>
            <a:avLst/>
            <a:gdLst/>
            <a:ahLst/>
            <a:cxnLst/>
            <a:rect r="r" b="b" t="t" l="l"/>
            <a:pathLst>
              <a:path h="1249117" w="1473739">
                <a:moveTo>
                  <a:pt x="0" y="0"/>
                </a:moveTo>
                <a:lnTo>
                  <a:pt x="1473739" y="0"/>
                </a:lnTo>
                <a:lnTo>
                  <a:pt x="1473739" y="1249117"/>
                </a:lnTo>
                <a:lnTo>
                  <a:pt x="0" y="124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25728" y="635280"/>
            <a:ext cx="1414" cy="6248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8989" y="1718898"/>
            <a:ext cx="2433826" cy="958004"/>
            <a:chOff x="0" y="0"/>
            <a:chExt cx="7620000" cy="2999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270" y="-2540"/>
              <a:ext cx="7623809" cy="3001929"/>
            </a:xfrm>
            <a:custGeom>
              <a:avLst/>
              <a:gdLst/>
              <a:ahLst/>
              <a:cxnLst/>
              <a:rect r="r" b="b" t="t" l="l"/>
              <a:pathLst>
                <a:path h="3001929" w="7623809">
                  <a:moveTo>
                    <a:pt x="3810" y="0"/>
                  </a:moveTo>
                  <a:lnTo>
                    <a:pt x="0" y="2111659"/>
                  </a:lnTo>
                  <a:lnTo>
                    <a:pt x="0" y="2469799"/>
                  </a:lnTo>
                  <a:lnTo>
                    <a:pt x="3591560" y="2472339"/>
                  </a:lnTo>
                  <a:lnTo>
                    <a:pt x="3810000" y="3001929"/>
                  </a:lnTo>
                  <a:lnTo>
                    <a:pt x="4028440" y="2472339"/>
                  </a:lnTo>
                  <a:lnTo>
                    <a:pt x="7620000" y="2474879"/>
                  </a:lnTo>
                  <a:lnTo>
                    <a:pt x="7620000" y="211673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FD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427638" y="5236174"/>
            <a:ext cx="2245943" cy="866260"/>
            <a:chOff x="0" y="0"/>
            <a:chExt cx="7620000" cy="29390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0" y="-2540"/>
              <a:ext cx="7623809" cy="2941572"/>
            </a:xfrm>
            <a:custGeom>
              <a:avLst/>
              <a:gdLst/>
              <a:ahLst/>
              <a:cxnLst/>
              <a:rect r="r" b="b" t="t" l="l"/>
              <a:pathLst>
                <a:path h="2941572" w="7623809">
                  <a:moveTo>
                    <a:pt x="3810" y="0"/>
                  </a:moveTo>
                  <a:lnTo>
                    <a:pt x="0" y="2051302"/>
                  </a:lnTo>
                  <a:lnTo>
                    <a:pt x="0" y="2409442"/>
                  </a:lnTo>
                  <a:lnTo>
                    <a:pt x="3591560" y="2411982"/>
                  </a:lnTo>
                  <a:lnTo>
                    <a:pt x="3810000" y="2941572"/>
                  </a:lnTo>
                  <a:lnTo>
                    <a:pt x="4028440" y="2411982"/>
                  </a:lnTo>
                  <a:lnTo>
                    <a:pt x="7620000" y="2414522"/>
                  </a:lnTo>
                  <a:lnTo>
                    <a:pt x="7620000" y="2056382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86221" y="513438"/>
            <a:ext cx="2245891" cy="5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724">
                <a:solidFill>
                  <a:srgbClr val="000000"/>
                </a:solidFill>
                <a:latin typeface="Nunito Sans"/>
              </a:rPr>
              <a:t>Requisitos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881" y="1860533"/>
            <a:ext cx="182204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000000"/>
                </a:solidFill>
                <a:latin typeface="Nunito Sans Bold"/>
              </a:rPr>
              <a:t>REF 001 - Fazer Cadastro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107" y="2838041"/>
            <a:ext cx="232459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499">
                <a:solidFill>
                  <a:srgbClr val="000000"/>
                </a:solidFill>
                <a:latin typeface="Nunito Sans"/>
              </a:rPr>
              <a:t> Realizar o cadastro do usuário (estudante/professor)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638" y="5582536"/>
            <a:ext cx="22459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FFFFFF"/>
                </a:solidFill>
                <a:latin typeface="Nunito Sans Bold"/>
              </a:rPr>
              <a:t>REF 005 - Avaliação de Resposta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67" y="985800"/>
            <a:ext cx="2390270" cy="52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3724">
                <a:solidFill>
                  <a:srgbClr val="9F9F9F"/>
                </a:solidFill>
                <a:latin typeface="Nunito Sans Bold"/>
              </a:rPr>
              <a:t>do Projeto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24327" y="221551"/>
            <a:ext cx="1532175" cy="1298646"/>
          </a:xfrm>
          <a:custGeom>
            <a:avLst/>
            <a:gdLst/>
            <a:ahLst/>
            <a:cxnLst/>
            <a:rect r="r" b="b" t="t" l="l"/>
            <a:pathLst>
              <a:path h="1298646" w="1532175">
                <a:moveTo>
                  <a:pt x="0" y="0"/>
                </a:moveTo>
                <a:lnTo>
                  <a:pt x="1532175" y="0"/>
                </a:lnTo>
                <a:lnTo>
                  <a:pt x="1532175" y="1298646"/>
                </a:lnTo>
                <a:lnTo>
                  <a:pt x="0" y="129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466470" y="1723238"/>
            <a:ext cx="2433826" cy="958004"/>
            <a:chOff x="0" y="0"/>
            <a:chExt cx="7620000" cy="29993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270" y="-2540"/>
              <a:ext cx="7623809" cy="3001929"/>
            </a:xfrm>
            <a:custGeom>
              <a:avLst/>
              <a:gdLst/>
              <a:ahLst/>
              <a:cxnLst/>
              <a:rect r="r" b="b" t="t" l="l"/>
              <a:pathLst>
                <a:path h="3001929" w="7623809">
                  <a:moveTo>
                    <a:pt x="3810" y="0"/>
                  </a:moveTo>
                  <a:lnTo>
                    <a:pt x="0" y="2111659"/>
                  </a:lnTo>
                  <a:lnTo>
                    <a:pt x="0" y="2469799"/>
                  </a:lnTo>
                  <a:lnTo>
                    <a:pt x="3591560" y="2472339"/>
                  </a:lnTo>
                  <a:lnTo>
                    <a:pt x="3810000" y="3001929"/>
                  </a:lnTo>
                  <a:lnTo>
                    <a:pt x="4028440" y="2472339"/>
                  </a:lnTo>
                  <a:lnTo>
                    <a:pt x="7620000" y="2474879"/>
                  </a:lnTo>
                  <a:lnTo>
                    <a:pt x="7620000" y="211673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FD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72362" y="1864872"/>
            <a:ext cx="182204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000000"/>
                </a:solidFill>
                <a:latin typeface="Nunito Sans Bold"/>
              </a:rPr>
              <a:t>REF 002 - Fazer Login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7588" y="2842381"/>
            <a:ext cx="232459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499">
                <a:solidFill>
                  <a:srgbClr val="000000"/>
                </a:solidFill>
                <a:latin typeface="Nunito Sans"/>
              </a:rPr>
              <a:t> Área para acesso dos professores e aluno da plataforma</a:t>
            </a:r>
          </a:p>
          <a:p>
            <a:pPr algn="ctr">
              <a:lnSpc>
                <a:spcPts val="239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853304" y="1725408"/>
            <a:ext cx="2433826" cy="958004"/>
            <a:chOff x="0" y="0"/>
            <a:chExt cx="7620000" cy="29993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270" y="-2540"/>
              <a:ext cx="7623809" cy="3001929"/>
            </a:xfrm>
            <a:custGeom>
              <a:avLst/>
              <a:gdLst/>
              <a:ahLst/>
              <a:cxnLst/>
              <a:rect r="r" b="b" t="t" l="l"/>
              <a:pathLst>
                <a:path h="3001929" w="7623809">
                  <a:moveTo>
                    <a:pt x="3810" y="0"/>
                  </a:moveTo>
                  <a:lnTo>
                    <a:pt x="0" y="2111659"/>
                  </a:lnTo>
                  <a:lnTo>
                    <a:pt x="0" y="2469799"/>
                  </a:lnTo>
                  <a:lnTo>
                    <a:pt x="3591560" y="2472339"/>
                  </a:lnTo>
                  <a:lnTo>
                    <a:pt x="3810000" y="3001929"/>
                  </a:lnTo>
                  <a:lnTo>
                    <a:pt x="4028440" y="2472339"/>
                  </a:lnTo>
                  <a:lnTo>
                    <a:pt x="7620000" y="2474879"/>
                  </a:lnTo>
                  <a:lnTo>
                    <a:pt x="7620000" y="211673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FD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159197" y="1876567"/>
            <a:ext cx="182204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Nunito Sans Bold"/>
              </a:rPr>
              <a:t>REF 003 - Adiciona Pergunta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84423" y="2844551"/>
            <a:ext cx="232459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499">
                <a:solidFill>
                  <a:srgbClr val="000000"/>
                </a:solidFill>
                <a:latin typeface="Nunito Sans"/>
              </a:rPr>
              <a:t> Área para adicionar novas perguntas</a:t>
            </a:r>
          </a:p>
          <a:p>
            <a:pPr algn="ctr">
              <a:lnSpc>
                <a:spcPts val="239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7200786" y="1729747"/>
            <a:ext cx="2433826" cy="958004"/>
            <a:chOff x="0" y="0"/>
            <a:chExt cx="7620000" cy="29993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270" y="-2540"/>
              <a:ext cx="7623809" cy="3001929"/>
            </a:xfrm>
            <a:custGeom>
              <a:avLst/>
              <a:gdLst/>
              <a:ahLst/>
              <a:cxnLst/>
              <a:rect r="r" b="b" t="t" l="l"/>
              <a:pathLst>
                <a:path h="3001929" w="7623809">
                  <a:moveTo>
                    <a:pt x="3810" y="0"/>
                  </a:moveTo>
                  <a:lnTo>
                    <a:pt x="0" y="2111659"/>
                  </a:lnTo>
                  <a:lnTo>
                    <a:pt x="0" y="2469799"/>
                  </a:lnTo>
                  <a:lnTo>
                    <a:pt x="3591560" y="2472339"/>
                  </a:lnTo>
                  <a:lnTo>
                    <a:pt x="3810000" y="3001929"/>
                  </a:lnTo>
                  <a:lnTo>
                    <a:pt x="4028440" y="2472339"/>
                  </a:lnTo>
                  <a:lnTo>
                    <a:pt x="7620000" y="2474879"/>
                  </a:lnTo>
                  <a:lnTo>
                    <a:pt x="7620000" y="2116739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FD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506678" y="1871382"/>
            <a:ext cx="182204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Nunito Sans Bold"/>
              </a:rPr>
              <a:t>REF 004 - Adiciona Respostas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1904" y="2848891"/>
            <a:ext cx="232459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499">
                <a:solidFill>
                  <a:srgbClr val="000000"/>
                </a:solidFill>
                <a:latin typeface="Nunito Sans"/>
              </a:rPr>
              <a:t> Área para adicionar novas respostas as perguntas publicadas</a:t>
            </a:r>
          </a:p>
          <a:p>
            <a:pPr algn="ctr">
              <a:lnSpc>
                <a:spcPts val="2399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10800000">
            <a:off x="3673581" y="5236174"/>
            <a:ext cx="2245943" cy="866260"/>
            <a:chOff x="0" y="0"/>
            <a:chExt cx="7620000" cy="29390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1270" y="-2540"/>
              <a:ext cx="7623809" cy="2941572"/>
            </a:xfrm>
            <a:custGeom>
              <a:avLst/>
              <a:gdLst/>
              <a:ahLst/>
              <a:cxnLst/>
              <a:rect r="r" b="b" t="t" l="l"/>
              <a:pathLst>
                <a:path h="2941572" w="7623809">
                  <a:moveTo>
                    <a:pt x="3810" y="0"/>
                  </a:moveTo>
                  <a:lnTo>
                    <a:pt x="0" y="2051302"/>
                  </a:lnTo>
                  <a:lnTo>
                    <a:pt x="0" y="2409442"/>
                  </a:lnTo>
                  <a:lnTo>
                    <a:pt x="3591560" y="2411982"/>
                  </a:lnTo>
                  <a:lnTo>
                    <a:pt x="3810000" y="2941572"/>
                  </a:lnTo>
                  <a:lnTo>
                    <a:pt x="4028440" y="2411982"/>
                  </a:lnTo>
                  <a:lnTo>
                    <a:pt x="7620000" y="2414522"/>
                  </a:lnTo>
                  <a:lnTo>
                    <a:pt x="7620000" y="2056382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673581" y="5582536"/>
            <a:ext cx="22459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FFFFFF"/>
                </a:solidFill>
                <a:latin typeface="Nunito Sans Bold"/>
              </a:rPr>
              <a:t>REF 006 - Como Funciona</a:t>
            </a:r>
          </a:p>
        </p:txBody>
      </p:sp>
      <p:grpSp>
        <p:nvGrpSpPr>
          <p:cNvPr name="Group 29" id="29"/>
          <p:cNvGrpSpPr/>
          <p:nvPr/>
        </p:nvGrpSpPr>
        <p:grpSpPr>
          <a:xfrm rot="-10800000">
            <a:off x="5919524" y="5236174"/>
            <a:ext cx="2245943" cy="866260"/>
            <a:chOff x="0" y="0"/>
            <a:chExt cx="7620000" cy="29390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1270" y="-2540"/>
              <a:ext cx="7623809" cy="2941572"/>
            </a:xfrm>
            <a:custGeom>
              <a:avLst/>
              <a:gdLst/>
              <a:ahLst/>
              <a:cxnLst/>
              <a:rect r="r" b="b" t="t" l="l"/>
              <a:pathLst>
                <a:path h="2941572" w="7623809">
                  <a:moveTo>
                    <a:pt x="3810" y="0"/>
                  </a:moveTo>
                  <a:lnTo>
                    <a:pt x="0" y="2051302"/>
                  </a:lnTo>
                  <a:lnTo>
                    <a:pt x="0" y="2409442"/>
                  </a:lnTo>
                  <a:lnTo>
                    <a:pt x="3591560" y="2411982"/>
                  </a:lnTo>
                  <a:lnTo>
                    <a:pt x="3810000" y="2941572"/>
                  </a:lnTo>
                  <a:lnTo>
                    <a:pt x="4028440" y="2411982"/>
                  </a:lnTo>
                  <a:lnTo>
                    <a:pt x="7620000" y="2414522"/>
                  </a:lnTo>
                  <a:lnTo>
                    <a:pt x="7620000" y="2056382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0396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5939175" y="5687311"/>
            <a:ext cx="2245943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FFFFFF"/>
                </a:solidFill>
                <a:latin typeface="Nunito Sans Bold"/>
              </a:rPr>
              <a:t>REF 007 - Fórum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8485" y="4135401"/>
            <a:ext cx="232459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000000"/>
                </a:solidFill>
                <a:latin typeface="Nunito Sans"/>
              </a:rPr>
              <a:t> Realizar o cadastro do usuário (estudante/professor)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24428" y="4149689"/>
            <a:ext cx="232459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</a:rPr>
              <a:t> Área para acesso dos professores e aluno da plataforma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90021" y="4159214"/>
            <a:ext cx="232459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499">
                <a:solidFill>
                  <a:srgbClr val="000000"/>
                </a:solidFill>
                <a:latin typeface="Nunito Sans"/>
              </a:rPr>
              <a:t> Área com todas as perguntas e respostas publicadas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6" y="-10951"/>
            <a:ext cx="9779152" cy="7337102"/>
            <a:chOff x="0" y="0"/>
            <a:chExt cx="13038869" cy="97828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5599" t="0" r="5599" b="0"/>
            <a:stretch>
              <a:fillRect/>
            </a:stretch>
          </p:blipFill>
          <p:spPr>
            <a:xfrm flipH="false" flipV="false">
              <a:off x="0" y="0"/>
              <a:ext cx="13038869" cy="97828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3690" y="1465826"/>
            <a:ext cx="6682996" cy="4923488"/>
          </a:xfrm>
          <a:custGeom>
            <a:avLst/>
            <a:gdLst/>
            <a:ahLst/>
            <a:cxnLst/>
            <a:rect r="r" b="b" t="t" l="l"/>
            <a:pathLst>
              <a:path h="4923488" w="6682996">
                <a:moveTo>
                  <a:pt x="0" y="0"/>
                </a:moveTo>
                <a:lnTo>
                  <a:pt x="6682995" y="0"/>
                </a:lnTo>
                <a:lnTo>
                  <a:pt x="6682995" y="4923488"/>
                </a:lnTo>
                <a:lnTo>
                  <a:pt x="0" y="492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098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Desenvolvido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1483" y="341784"/>
            <a:ext cx="1132109" cy="959557"/>
          </a:xfrm>
          <a:custGeom>
            <a:avLst/>
            <a:gdLst/>
            <a:ahLst/>
            <a:cxnLst/>
            <a:rect r="r" b="b" t="t" l="l"/>
            <a:pathLst>
              <a:path h="959557" w="1132109">
                <a:moveTo>
                  <a:pt x="0" y="0"/>
                </a:moveTo>
                <a:lnTo>
                  <a:pt x="1132109" y="0"/>
                </a:lnTo>
                <a:lnTo>
                  <a:pt x="1132109" y="959557"/>
                </a:lnTo>
                <a:lnTo>
                  <a:pt x="0" y="959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6" y="-10951"/>
            <a:ext cx="9779152" cy="7337102"/>
            <a:chOff x="0" y="0"/>
            <a:chExt cx="13038869" cy="97828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5599" t="0" r="5599" b="0"/>
            <a:stretch>
              <a:fillRect/>
            </a:stretch>
          </p:blipFill>
          <p:spPr>
            <a:xfrm flipH="false" flipV="false">
              <a:off x="0" y="0"/>
              <a:ext cx="13038869" cy="97828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080" y="1455384"/>
            <a:ext cx="6682996" cy="4944373"/>
          </a:xfrm>
          <a:custGeom>
            <a:avLst/>
            <a:gdLst/>
            <a:ahLst/>
            <a:cxnLst/>
            <a:rect r="r" b="b" t="t" l="l"/>
            <a:pathLst>
              <a:path h="4944373" w="6682996">
                <a:moveTo>
                  <a:pt x="0" y="0"/>
                </a:moveTo>
                <a:lnTo>
                  <a:pt x="6682995" y="0"/>
                </a:lnTo>
                <a:lnTo>
                  <a:pt x="6682995" y="4944372"/>
                </a:lnTo>
                <a:lnTo>
                  <a:pt x="0" y="494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098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Desenvolvido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1483" y="341784"/>
            <a:ext cx="1132109" cy="959557"/>
          </a:xfrm>
          <a:custGeom>
            <a:avLst/>
            <a:gdLst/>
            <a:ahLst/>
            <a:cxnLst/>
            <a:rect r="r" b="b" t="t" l="l"/>
            <a:pathLst>
              <a:path h="959557" w="1132109">
                <a:moveTo>
                  <a:pt x="0" y="0"/>
                </a:moveTo>
                <a:lnTo>
                  <a:pt x="1132109" y="0"/>
                </a:lnTo>
                <a:lnTo>
                  <a:pt x="1132109" y="959557"/>
                </a:lnTo>
                <a:lnTo>
                  <a:pt x="0" y="959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9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6" y="-10951"/>
            <a:ext cx="9779152" cy="7337102"/>
            <a:chOff x="0" y="0"/>
            <a:chExt cx="13038869" cy="97828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5599" t="0" r="5599" b="0"/>
            <a:stretch>
              <a:fillRect/>
            </a:stretch>
          </p:blipFill>
          <p:spPr>
            <a:xfrm flipH="false" flipV="false">
              <a:off x="0" y="0"/>
              <a:ext cx="13038869" cy="97828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0048" y="1211428"/>
            <a:ext cx="4336602" cy="28575"/>
          </a:xfrm>
          <a:custGeom>
            <a:avLst/>
            <a:gdLst/>
            <a:ahLst/>
            <a:cxnLst/>
            <a:rect r="r" b="b" t="t" l="l"/>
            <a:pathLst>
              <a:path h="28575" w="4336602">
                <a:moveTo>
                  <a:pt x="0" y="0"/>
                </a:moveTo>
                <a:lnTo>
                  <a:pt x="4336602" y="0"/>
                </a:lnTo>
                <a:lnTo>
                  <a:pt x="433660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538105" r="0" b="-75381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34912"/>
            <a:ext cx="9753600" cy="780288"/>
          </a:xfrm>
          <a:custGeom>
            <a:avLst/>
            <a:gdLst/>
            <a:ahLst/>
            <a:cxnLst/>
            <a:rect r="r" b="b" t="t" l="l"/>
            <a:pathLst>
              <a:path h="780288" w="9753600">
                <a:moveTo>
                  <a:pt x="0" y="0"/>
                </a:moveTo>
                <a:lnTo>
                  <a:pt x="9753600" y="0"/>
                </a:lnTo>
                <a:lnTo>
                  <a:pt x="9753600" y="780288"/>
                </a:lnTo>
                <a:lnTo>
                  <a:pt x="0" y="78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4333" y="1357201"/>
            <a:ext cx="6681910" cy="4905640"/>
          </a:xfrm>
          <a:custGeom>
            <a:avLst/>
            <a:gdLst/>
            <a:ahLst/>
            <a:cxnLst/>
            <a:rect r="r" b="b" t="t" l="l"/>
            <a:pathLst>
              <a:path h="4905640" w="6681910">
                <a:moveTo>
                  <a:pt x="0" y="0"/>
                </a:moveTo>
                <a:lnTo>
                  <a:pt x="6681910" y="0"/>
                </a:lnTo>
                <a:lnTo>
                  <a:pt x="6681910" y="4905640"/>
                </a:lnTo>
                <a:lnTo>
                  <a:pt x="0" y="4905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048" y="541830"/>
            <a:ext cx="2726064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724">
                <a:solidFill>
                  <a:srgbClr val="FFFFFF"/>
                </a:solidFill>
                <a:latin typeface="Nunito Sans"/>
              </a:rPr>
              <a:t>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098" y="541830"/>
            <a:ext cx="3969736" cy="6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6"/>
              </a:lnSpc>
            </a:pPr>
            <a:r>
              <a:rPr lang="en-US" sz="4724">
                <a:solidFill>
                  <a:srgbClr val="9F9F9F"/>
                </a:solidFill>
                <a:latin typeface="Nunito Sans Bold"/>
              </a:rPr>
              <a:t>Desenvolvido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11483" y="341784"/>
            <a:ext cx="1132109" cy="959557"/>
          </a:xfrm>
          <a:custGeom>
            <a:avLst/>
            <a:gdLst/>
            <a:ahLst/>
            <a:cxnLst/>
            <a:rect r="r" b="b" t="t" l="l"/>
            <a:pathLst>
              <a:path h="959557" w="1132109">
                <a:moveTo>
                  <a:pt x="0" y="0"/>
                </a:moveTo>
                <a:lnTo>
                  <a:pt x="1132109" y="0"/>
                </a:lnTo>
                <a:lnTo>
                  <a:pt x="1132109" y="959557"/>
                </a:lnTo>
                <a:lnTo>
                  <a:pt x="0" y="959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DAGJEQEH_Wc</dc:identifier>
  <dcterms:modified xsi:type="dcterms:W3CDTF">2011-08-01T06:04:30Z</dcterms:modified>
  <cp:revision>1</cp:revision>
  <dc:title>Proposta do</dc:title>
</cp:coreProperties>
</file>